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3" r:id="rId8"/>
    <p:sldId id="265" r:id="rId9"/>
    <p:sldId id="266" r:id="rId10"/>
    <p:sldId id="267" r:id="rId11"/>
    <p:sldId id="268" r:id="rId1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7A81FF"/>
    <a:srgbClr val="929292"/>
    <a:srgbClr val="76D6FF"/>
    <a:srgbClr val="FF7E79"/>
    <a:srgbClr val="D5FC79"/>
    <a:srgbClr val="FF85FF"/>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05"/>
  </p:normalViewPr>
  <p:slideViewPr>
    <p:cSldViewPr snapToGrid="0" snapToObjects="1">
      <p:cViewPr varScale="1">
        <p:scale>
          <a:sx n="90" d="100"/>
          <a:sy n="90"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813FBB-26FF-F442-8D6B-91EBE209326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55F8A70E-4E8F-E940-82F2-883B28B599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09043AB7-6769-F343-9E40-0DB35849AA35}"/>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5" name="Symbol zastępczy stopki 4">
            <a:extLst>
              <a:ext uri="{FF2B5EF4-FFF2-40B4-BE49-F238E27FC236}">
                <a16:creationId xmlns:a16="http://schemas.microsoft.com/office/drawing/2014/main" id="{C96408DD-C160-1944-B7BA-8D72A6D8879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015C6FA-A558-7046-9680-8B0679C070BF}"/>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3786052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D0F925-F33F-AC43-A882-A3EC7A01B47F}"/>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5A019E1F-129B-F141-8111-E0C0303EF85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932E355-1BC2-504A-8CA6-668EDF9AD078}"/>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5" name="Symbol zastępczy stopki 4">
            <a:extLst>
              <a:ext uri="{FF2B5EF4-FFF2-40B4-BE49-F238E27FC236}">
                <a16:creationId xmlns:a16="http://schemas.microsoft.com/office/drawing/2014/main" id="{1EA34DD3-6906-9C4F-9124-3B443653425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DDD6953-5A02-E445-80EA-F85731E2BC7A}"/>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3495846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10ABD91-3F34-2A4F-AEFB-D760AF951AB6}"/>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5001417-3650-1545-86B6-7AD7BFEA7933}"/>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5CB1DE7-41F1-CC4F-AD57-7D30A027AAC0}"/>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5" name="Symbol zastępczy stopki 4">
            <a:extLst>
              <a:ext uri="{FF2B5EF4-FFF2-40B4-BE49-F238E27FC236}">
                <a16:creationId xmlns:a16="http://schemas.microsoft.com/office/drawing/2014/main" id="{8C612517-1B61-F447-B33C-BF84057224A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F3F898F-DE33-164A-9C72-E78B526DFAA4}"/>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4014764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22EECB-A3F7-234A-9468-C213D06C38C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4324B75F-19D9-4D4B-A593-D6291D3A351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6927215-C55B-7D4F-80CD-4E8FF3E73B35}"/>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5" name="Symbol zastępczy stopki 4">
            <a:extLst>
              <a:ext uri="{FF2B5EF4-FFF2-40B4-BE49-F238E27FC236}">
                <a16:creationId xmlns:a16="http://schemas.microsoft.com/office/drawing/2014/main" id="{F238937F-A7A1-724C-B30C-AB0B624E0C3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068E382-8673-6F4D-9E63-F084176D2E18}"/>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4235499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279324-4A92-7946-A9A5-717A7196B934}"/>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225DBB5E-0A2A-184D-A720-39153BE350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C1F4DB98-14E2-1A40-BB9E-5F829B05F16A}"/>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5" name="Symbol zastępczy stopki 4">
            <a:extLst>
              <a:ext uri="{FF2B5EF4-FFF2-40B4-BE49-F238E27FC236}">
                <a16:creationId xmlns:a16="http://schemas.microsoft.com/office/drawing/2014/main" id="{C9809DAE-DB79-084F-90F3-E083E4EF1F0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FB55306-369D-2243-9DF8-6C45B77FD4BD}"/>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136280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5FF495-55B4-6749-A636-7DBC518F76D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A310CED-EFC6-AA4C-9F19-F01957C210D6}"/>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36307CB-94E5-FB40-A811-74EADB9EC8E8}"/>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584F8246-DBAD-984F-852D-EBB09A6F9CDF}"/>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6" name="Symbol zastępczy stopki 5">
            <a:extLst>
              <a:ext uri="{FF2B5EF4-FFF2-40B4-BE49-F238E27FC236}">
                <a16:creationId xmlns:a16="http://schemas.microsoft.com/office/drawing/2014/main" id="{6539FF53-E271-A444-8900-1D2D6B1E5C0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3441905-A870-9E46-B1A5-FE486417C721}"/>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3210368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BB4EDD-5450-FE40-BEDA-88B911E0A923}"/>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31885B13-D6E8-094E-9134-71FC7C132E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89C3B732-CDA5-804A-96BE-DAC7911B5153}"/>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C77777FC-8AC3-5D46-9DDB-6376F4034D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C7706BC3-37E6-D544-AE83-22B4DB8B50C3}"/>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21377D7-D0CF-7A4F-B02E-B764CE33F6CD}"/>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8" name="Symbol zastępczy stopki 7">
            <a:extLst>
              <a:ext uri="{FF2B5EF4-FFF2-40B4-BE49-F238E27FC236}">
                <a16:creationId xmlns:a16="http://schemas.microsoft.com/office/drawing/2014/main" id="{AB115419-103C-E441-AAEA-AAA70F2D5663}"/>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5A66B833-5957-8246-9524-72A0796C24EF}"/>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3441966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311145-3CA6-B946-A826-A295F309416D}"/>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1EF105E8-D69D-8749-B8BA-9339684A47B5}"/>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4" name="Symbol zastępczy stopki 3">
            <a:extLst>
              <a:ext uri="{FF2B5EF4-FFF2-40B4-BE49-F238E27FC236}">
                <a16:creationId xmlns:a16="http://schemas.microsoft.com/office/drawing/2014/main" id="{CC8D00E3-F7F5-B84E-A618-6EEF0F07567B}"/>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48C36222-C6E1-264A-9EF3-2D77C2A70259}"/>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3999410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9A2C4727-7D0D-7042-9DD7-C6DC11E9DE70}"/>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3" name="Symbol zastępczy stopki 2">
            <a:extLst>
              <a:ext uri="{FF2B5EF4-FFF2-40B4-BE49-F238E27FC236}">
                <a16:creationId xmlns:a16="http://schemas.microsoft.com/office/drawing/2014/main" id="{BC2C8C60-122A-E44B-9F61-D5CD4CA8C571}"/>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FC0A8372-D70A-2C46-84A1-E9D4179A6A23}"/>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2780453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C9E68E-A857-854F-AFBE-9853C202466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D2D45DAC-A22A-1943-BF59-E51B21A93B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63507AA1-BAFD-AC45-94EB-E51217EAAF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8E40A2D6-0AB3-5C4A-9E33-91D2BF34EEB8}"/>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6" name="Symbol zastępczy stopki 5">
            <a:extLst>
              <a:ext uri="{FF2B5EF4-FFF2-40B4-BE49-F238E27FC236}">
                <a16:creationId xmlns:a16="http://schemas.microsoft.com/office/drawing/2014/main" id="{6DF7B31B-AFA9-E24B-A691-4C44D542EE6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12990F6-A03D-954C-A1CD-020C67B37608}"/>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2870683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E3C5D-2566-A540-9997-8A09475D6073}"/>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B02C672-F81C-664B-9D9B-C27140B427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8176B929-884C-354E-ACAA-CDBAD675C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1781493-045F-5646-9D31-7EE18E282F5C}"/>
              </a:ext>
            </a:extLst>
          </p:cNvPr>
          <p:cNvSpPr>
            <a:spLocks noGrp="1"/>
          </p:cNvSpPr>
          <p:nvPr>
            <p:ph type="dt" sz="half" idx="10"/>
          </p:nvPr>
        </p:nvSpPr>
        <p:spPr/>
        <p:txBody>
          <a:bodyPr/>
          <a:lstStyle/>
          <a:p>
            <a:fld id="{4FD05485-70F2-3946-9134-59970ECCCB20}" type="datetimeFigureOut">
              <a:rPr lang="pl-PL" smtClean="0"/>
              <a:t>27.04.2020</a:t>
            </a:fld>
            <a:endParaRPr lang="pl-PL"/>
          </a:p>
        </p:txBody>
      </p:sp>
      <p:sp>
        <p:nvSpPr>
          <p:cNvPr id="6" name="Symbol zastępczy stopki 5">
            <a:extLst>
              <a:ext uri="{FF2B5EF4-FFF2-40B4-BE49-F238E27FC236}">
                <a16:creationId xmlns:a16="http://schemas.microsoft.com/office/drawing/2014/main" id="{F2D35297-E159-8F46-B248-6D0A19CAF45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96ACFAF-3662-B24C-B529-2CA1F36DC6CF}"/>
              </a:ext>
            </a:extLst>
          </p:cNvPr>
          <p:cNvSpPr>
            <a:spLocks noGrp="1"/>
          </p:cNvSpPr>
          <p:nvPr>
            <p:ph type="sldNum" sz="quarter" idx="12"/>
          </p:nvPr>
        </p:nvSpPr>
        <p:spPr/>
        <p:txBody>
          <a:bodyPr/>
          <a:lstStyle/>
          <a:p>
            <a:fld id="{67103146-D462-F147-BBA2-1645856535BE}" type="slidenum">
              <a:rPr lang="pl-PL" smtClean="0"/>
              <a:t>‹#›</a:t>
            </a:fld>
            <a:endParaRPr lang="pl-PL"/>
          </a:p>
        </p:txBody>
      </p:sp>
    </p:spTree>
    <p:extLst>
      <p:ext uri="{BB962C8B-B14F-4D97-AF65-F5344CB8AC3E}">
        <p14:creationId xmlns:p14="http://schemas.microsoft.com/office/powerpoint/2010/main" val="277221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22183CB-4B6C-604D-A4C5-390FBAAC96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E084778D-DF6E-B540-BFD9-3CAB893D60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21241B6-732B-DE47-9BA0-6C63C74D24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05485-70F2-3946-9134-59970ECCCB20}" type="datetimeFigureOut">
              <a:rPr lang="pl-PL" smtClean="0"/>
              <a:t>27.04.2020</a:t>
            </a:fld>
            <a:endParaRPr lang="pl-PL"/>
          </a:p>
        </p:txBody>
      </p:sp>
      <p:sp>
        <p:nvSpPr>
          <p:cNvPr id="5" name="Symbol zastępczy stopki 4">
            <a:extLst>
              <a:ext uri="{FF2B5EF4-FFF2-40B4-BE49-F238E27FC236}">
                <a16:creationId xmlns:a16="http://schemas.microsoft.com/office/drawing/2014/main" id="{9F79F017-59FE-4048-958D-FC9B8DE1B6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F215D34C-1050-9C48-AB31-B4F4A6CD95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03146-D462-F147-BBA2-1645856535BE}" type="slidenum">
              <a:rPr lang="pl-PL" smtClean="0"/>
              <a:t>‹#›</a:t>
            </a:fld>
            <a:endParaRPr lang="pl-PL"/>
          </a:p>
        </p:txBody>
      </p:sp>
    </p:spTree>
    <p:extLst>
      <p:ext uri="{BB962C8B-B14F-4D97-AF65-F5344CB8AC3E}">
        <p14:creationId xmlns:p14="http://schemas.microsoft.com/office/powerpoint/2010/main" val="3184179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20https:/www.odnowa24h.pl/jak-pomoc-alkoholikowi"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pl.wikipedia.org/wiki/Glikol_propylenowy" TargetMode="External"/><Relationship Id="rId3" Type="http://schemas.openxmlformats.org/officeDocument/2006/relationships/hyperlink" Target="https://pl.wikipedia.org/wiki/Akumulator_litowo-jonowy" TargetMode="External"/><Relationship Id="rId7" Type="http://schemas.openxmlformats.org/officeDocument/2006/relationships/hyperlink" Target="https://pl.wikipedia.org/wiki/Dym_tytoniowy"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pl.wikipedia.org/wiki/Papieros" TargetMode="External"/><Relationship Id="rId11" Type="http://schemas.openxmlformats.org/officeDocument/2006/relationships/hyperlink" Target="https://pl.wikipedia.org/wiki/Woda_demineralizowana" TargetMode="External"/><Relationship Id="rId5" Type="http://schemas.openxmlformats.org/officeDocument/2006/relationships/hyperlink" Target="https://pl.wikipedia.org/wiki/Palenie" TargetMode="External"/><Relationship Id="rId10" Type="http://schemas.openxmlformats.org/officeDocument/2006/relationships/hyperlink" Target="https://pl.wikipedia.org/wiki/Nikotyna" TargetMode="External"/><Relationship Id="rId4" Type="http://schemas.openxmlformats.org/officeDocument/2006/relationships/hyperlink" Target="https://pl.wikipedia.org/wiki/Inhalacja" TargetMode="External"/><Relationship Id="rId9" Type="http://schemas.openxmlformats.org/officeDocument/2006/relationships/hyperlink" Target="https://pl.wikipedia.org/wiki/Gliceryn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l.wikipedia.org/wiki/Fajka" TargetMode="External"/><Relationship Id="rId2" Type="http://schemas.openxmlformats.org/officeDocument/2006/relationships/hyperlink" Target="https://pl.wikipedia.org/wiki/Papieros"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tiff"/><Relationship Id="rId4" Type="http://schemas.openxmlformats.org/officeDocument/2006/relationships/hyperlink" Target="https://pl.wikipedia.org/wiki/Cygaro"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pl.wikipedia.org/wiki/Aerozol" TargetMode="External"/><Relationship Id="rId3" Type="http://schemas.openxmlformats.org/officeDocument/2006/relationships/hyperlink" Target="https://pl.wikipedia.org/wiki/E-papieros#cite_note-wp.pl_tech-5" TargetMode="External"/><Relationship Id="rId7" Type="http://schemas.openxmlformats.org/officeDocument/2006/relationships/hyperlink" Target="https://pl.wikipedia.org/wiki/Mikroprocesor" TargetMode="External"/><Relationship Id="rId12" Type="http://schemas.openxmlformats.org/officeDocument/2006/relationships/hyperlink" Target="https://pl.wikipedia.org/wiki/E-papieros#cite_note-leksykon-7" TargetMode="External"/><Relationship Id="rId2" Type="http://schemas.openxmlformats.org/officeDocument/2006/relationships/hyperlink" Target="https://pl.wikipedia.org/wiki/Glikol_propylenowy" TargetMode="External"/><Relationship Id="rId1" Type="http://schemas.openxmlformats.org/officeDocument/2006/relationships/slideLayout" Target="../slideLayouts/slideLayout2.xml"/><Relationship Id="rId6" Type="http://schemas.openxmlformats.org/officeDocument/2006/relationships/hyperlink" Target="https://pl.wikipedia.org/wiki/E-papieros#cite_note-liquid-6" TargetMode="External"/><Relationship Id="rId11" Type="http://schemas.openxmlformats.org/officeDocument/2006/relationships/hyperlink" Target="https://pl.wikipedia.org/wiki/%C5%BBarzenie" TargetMode="External"/><Relationship Id="rId5" Type="http://schemas.openxmlformats.org/officeDocument/2006/relationships/hyperlink" Target="https://pl.wikipedia.org/wiki/Nikotyna" TargetMode="External"/><Relationship Id="rId10" Type="http://schemas.openxmlformats.org/officeDocument/2006/relationships/hyperlink" Target="https://pl.wikipedia.org/wiki/Dioda_elektroluminescencyjna" TargetMode="External"/><Relationship Id="rId4" Type="http://schemas.openxmlformats.org/officeDocument/2006/relationships/hyperlink" Target="https://pl.wikipedia.org/wiki/Gliceryna" TargetMode="External"/><Relationship Id="rId9" Type="http://schemas.openxmlformats.org/officeDocument/2006/relationships/hyperlink" Target="https://pl.wikipedia.org/wiki/Dym_tytoniow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4468A4-08EA-644A-8275-C9B8B9F8F707}"/>
              </a:ext>
            </a:extLst>
          </p:cNvPr>
          <p:cNvSpPr>
            <a:spLocks noGrp="1"/>
          </p:cNvSpPr>
          <p:nvPr>
            <p:ph type="ctrTitle"/>
          </p:nvPr>
        </p:nvSpPr>
        <p:spPr>
          <a:xfrm>
            <a:off x="1427744" y="-1457326"/>
            <a:ext cx="9273594" cy="8315326"/>
          </a:xfrm>
        </p:spPr>
        <p:txBody>
          <a:bodyPr>
            <a:normAutofit fontScale="90000"/>
          </a:bodyPr>
          <a:lstStyle/>
          <a:p>
            <a:r>
              <a:rPr lang="pl-PL" dirty="0"/>
              <a:t>Szanowni uczniowie,</a:t>
            </a:r>
            <a:br>
              <a:rPr lang="pl-PL" dirty="0"/>
            </a:br>
            <a:r>
              <a:rPr lang="pl-PL" dirty="0"/>
              <a:t> z uwagi na zaistniałe warunki i fakt, że MEN nakłada na szkoły realizację programu                    profilaktyczno-wychowawczego,</a:t>
            </a:r>
            <a:br>
              <a:rPr lang="pl-PL" dirty="0"/>
            </a:br>
            <a:br>
              <a:rPr lang="pl-PL" dirty="0"/>
            </a:br>
            <a:r>
              <a:rPr lang="pl-PL" dirty="0"/>
              <a:t>przesyłam krótką prezentację na temat szkodliwości                          </a:t>
            </a:r>
            <a:r>
              <a:rPr lang="pl-PL" dirty="0">
                <a:solidFill>
                  <a:srgbClr val="FF0000"/>
                </a:solidFill>
              </a:rPr>
              <a:t>e- papierosów</a:t>
            </a:r>
            <a:r>
              <a:rPr lang="pl-PL" dirty="0"/>
              <a:t>.</a:t>
            </a:r>
          </a:p>
        </p:txBody>
      </p:sp>
    </p:spTree>
    <p:extLst>
      <p:ext uri="{BB962C8B-B14F-4D97-AF65-F5344CB8AC3E}">
        <p14:creationId xmlns:p14="http://schemas.microsoft.com/office/powerpoint/2010/main" val="644939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Prostokąt 3">
            <a:extLst>
              <a:ext uri="{FF2B5EF4-FFF2-40B4-BE49-F238E27FC236}">
                <a16:creationId xmlns:a16="http://schemas.microsoft.com/office/drawing/2014/main" id="{06016384-E0DD-454B-A569-2EE77AD91559}"/>
              </a:ext>
            </a:extLst>
          </p:cNvPr>
          <p:cNvSpPr/>
          <p:nvPr/>
        </p:nvSpPr>
        <p:spPr>
          <a:xfrm>
            <a:off x="323850" y="1155770"/>
            <a:ext cx="11544300" cy="3139321"/>
          </a:xfrm>
          <a:prstGeom prst="rect">
            <a:avLst/>
          </a:prstGeom>
        </p:spPr>
        <p:txBody>
          <a:bodyPr wrap="square">
            <a:spAutoFit/>
          </a:bodyPr>
          <a:lstStyle/>
          <a:p>
            <a:pPr>
              <a:buFont typeface="Arial" panose="020B0604020202020204" pitchFamily="34" charset="0"/>
              <a:buChar char="•"/>
            </a:pPr>
            <a:r>
              <a:rPr lang="pl-PL" b="1" dirty="0">
                <a:solidFill>
                  <a:srgbClr val="000000"/>
                </a:solidFill>
                <a:latin typeface="Open Sans"/>
              </a:rPr>
              <a:t>Bądź asertywny i stanowczy</a:t>
            </a:r>
            <a:r>
              <a:rPr lang="pl-PL" dirty="0">
                <a:solidFill>
                  <a:srgbClr val="000000"/>
                </a:solidFill>
                <a:latin typeface="Open Sans"/>
              </a:rPr>
              <a:t>. Nie wstydź się mówić „nie”. Jeśli znajomi namawiają Cię do wypicia kolejnej butelki alkoholu lub wzięcia substancji psychoaktywnych - odmów. Nie ulegaj presji. Jeśli ugniesz się raz, dużo trudniej będzie Ci odmówić przy kolejnej okazji.</a:t>
            </a:r>
          </a:p>
          <a:p>
            <a:pPr>
              <a:buFont typeface="Arial" panose="020B0604020202020204" pitchFamily="34" charset="0"/>
              <a:buChar char="•"/>
            </a:pPr>
            <a:r>
              <a:rPr lang="pl-PL" b="1" dirty="0">
                <a:solidFill>
                  <a:srgbClr val="000000"/>
                </a:solidFill>
                <a:latin typeface="Open Sans"/>
              </a:rPr>
              <a:t>Zmień otoczenie</a:t>
            </a:r>
            <a:r>
              <a:rPr lang="pl-PL" dirty="0">
                <a:solidFill>
                  <a:srgbClr val="000000"/>
                </a:solidFill>
                <a:latin typeface="Open Sans"/>
              </a:rPr>
              <a:t>. To, kim się otaczasz, może w znaczący sposób wpływać na Twoje zachowania i decyzje. To Ty wybierasz swoich znajomych. Możesz spokojnie znaleźć prawdziwych przyjaciół. Takich, którym nie będziesz musiał nic udowadniać. Takich, którym nie będzie zależało, abyś się wyniszczył.</a:t>
            </a:r>
          </a:p>
          <a:p>
            <a:pPr>
              <a:buFont typeface="Arial" panose="020B0604020202020204" pitchFamily="34" charset="0"/>
              <a:buChar char="•"/>
            </a:pPr>
            <a:r>
              <a:rPr lang="pl-PL" b="1" dirty="0">
                <a:solidFill>
                  <a:srgbClr val="000000"/>
                </a:solidFill>
                <a:latin typeface="Open Sans"/>
              </a:rPr>
              <a:t>Dbaj o dobre relacje z najbliższymi</a:t>
            </a:r>
            <a:r>
              <a:rPr lang="pl-PL" dirty="0">
                <a:solidFill>
                  <a:srgbClr val="000000"/>
                </a:solidFill>
                <a:latin typeface="Open Sans"/>
              </a:rPr>
              <a:t>. Rodzina, bliscy, przyjaciele to Twoja siła. Nie bój się prosić ich o </a:t>
            </a:r>
            <a:r>
              <a:rPr lang="pl-PL" dirty="0">
                <a:latin typeface="Open Sans"/>
                <a:hlinkClick r:id="rId2" tooltip=" pomoc">
                  <a:extLst>
                    <a:ext uri="{A12FA001-AC4F-418D-AE19-62706E023703}">
                      <ahyp:hlinkClr xmlns:ahyp="http://schemas.microsoft.com/office/drawing/2018/hyperlinkcolor" val="tx"/>
                    </a:ext>
                  </a:extLst>
                </a:hlinkClick>
              </a:rPr>
              <a:t>pomoc</a:t>
            </a:r>
            <a:r>
              <a:rPr lang="pl-PL" dirty="0">
                <a:solidFill>
                  <a:srgbClr val="000000"/>
                </a:solidFill>
                <a:latin typeface="Open Sans"/>
              </a:rPr>
              <a:t> i wsparcie. Jeśli są wśród nich osoby, na które możesz liczyć. Nawet, jeśli już czujesz, że masz problem, zwróć się o</a:t>
            </a:r>
            <a:r>
              <a:rPr lang="pl-PL" dirty="0">
                <a:solidFill>
                  <a:srgbClr val="0563C1"/>
                </a:solidFill>
                <a:latin typeface="Open Sans"/>
                <a:hlinkClick r:id="rId2" tooltip=" pomoc">
                  <a:extLst>
                    <a:ext uri="{A12FA001-AC4F-418D-AE19-62706E023703}">
                      <ahyp:hlinkClr xmlns:ahyp="http://schemas.microsoft.com/office/drawing/2018/hyperlinkcolor" val="tx"/>
                    </a:ext>
                  </a:extLst>
                </a:hlinkClick>
              </a:rPr>
              <a:t> </a:t>
            </a:r>
            <a:r>
              <a:rPr lang="pl-PL" dirty="0">
                <a:latin typeface="Open Sans"/>
                <a:hlinkClick r:id="rId2" tooltip=" pomoc">
                  <a:extLst>
                    <a:ext uri="{A12FA001-AC4F-418D-AE19-62706E023703}">
                      <ahyp:hlinkClr xmlns:ahyp="http://schemas.microsoft.com/office/drawing/2018/hyperlinkcolor" val="tx"/>
                    </a:ext>
                  </a:extLst>
                </a:hlinkClick>
              </a:rPr>
              <a:t>pomoc</a:t>
            </a:r>
            <a:r>
              <a:rPr lang="pl-PL" dirty="0">
                <a:latin typeface="Open Sans"/>
              </a:rPr>
              <a:t> </a:t>
            </a:r>
            <a:r>
              <a:rPr lang="pl-PL" dirty="0">
                <a:solidFill>
                  <a:srgbClr val="000000"/>
                </a:solidFill>
                <a:latin typeface="Open Sans"/>
              </a:rPr>
              <a:t>do tej osoby w rodzinie, co do której wiesz, że jest wobec Ciebie serdeczna.</a:t>
            </a:r>
          </a:p>
          <a:p>
            <a:pPr>
              <a:buFont typeface="Arial" panose="020B0604020202020204" pitchFamily="34" charset="0"/>
              <a:buChar char="•"/>
            </a:pPr>
            <a:r>
              <a:rPr lang="pl-PL" b="1" dirty="0">
                <a:solidFill>
                  <a:srgbClr val="000000"/>
                </a:solidFill>
                <a:latin typeface="Open Sans"/>
              </a:rPr>
              <a:t>Edukuj się. </a:t>
            </a:r>
            <a:r>
              <a:rPr lang="pl-PL" dirty="0">
                <a:solidFill>
                  <a:srgbClr val="000000"/>
                </a:solidFill>
                <a:latin typeface="Open Sans"/>
              </a:rPr>
              <a:t>Świadomość tego, czym jest nałóg i jakie są jego konsekwencje, często pomaga ustrzec się przed nim. Bycie narkomanem to nie trend i nie zabawa! To ciężka, śmiertelna choroba</a:t>
            </a:r>
            <a:endParaRPr lang="pl-PL" b="0" i="0" u="none" strike="noStrike" dirty="0">
              <a:solidFill>
                <a:srgbClr val="000000"/>
              </a:solidFill>
              <a:effectLst/>
              <a:latin typeface="Open Sans"/>
            </a:endParaRPr>
          </a:p>
        </p:txBody>
      </p:sp>
      <p:sp>
        <p:nvSpPr>
          <p:cNvPr id="5" name="Prostokąt 4">
            <a:extLst>
              <a:ext uri="{FF2B5EF4-FFF2-40B4-BE49-F238E27FC236}">
                <a16:creationId xmlns:a16="http://schemas.microsoft.com/office/drawing/2014/main" id="{9F21720E-2554-0C4A-8A40-23F2AB831A58}"/>
              </a:ext>
            </a:extLst>
          </p:cNvPr>
          <p:cNvSpPr/>
          <p:nvPr/>
        </p:nvSpPr>
        <p:spPr>
          <a:xfrm>
            <a:off x="421483" y="4295091"/>
            <a:ext cx="11187112" cy="2308324"/>
          </a:xfrm>
          <a:prstGeom prst="rect">
            <a:avLst/>
          </a:prstGeom>
        </p:spPr>
        <p:txBody>
          <a:bodyPr wrap="square">
            <a:spAutoFit/>
          </a:bodyPr>
          <a:lstStyle/>
          <a:p>
            <a:pPr>
              <a:buFont typeface="Arial" panose="020B0604020202020204" pitchFamily="34" charset="0"/>
              <a:buChar char="•"/>
            </a:pPr>
            <a:r>
              <a:rPr lang="pl-PL" b="1" dirty="0">
                <a:solidFill>
                  <a:srgbClr val="000000"/>
                </a:solidFill>
                <a:latin typeface="Open Sans"/>
              </a:rPr>
              <a:t>Znajdź zdrowe sposoby radzenia sobie ze stresem. </a:t>
            </a:r>
            <a:r>
              <a:rPr lang="pl-PL" dirty="0">
                <a:solidFill>
                  <a:srgbClr val="000000"/>
                </a:solidFill>
                <a:latin typeface="Open Sans"/>
              </a:rPr>
              <a:t>Aktywność fizyczna, joga, medytacja, ćwiczenia oddechowe czy psychoterapia to dobre alternatywy dla używek.</a:t>
            </a:r>
          </a:p>
          <a:p>
            <a:pPr>
              <a:buFont typeface="Arial" panose="020B0604020202020204" pitchFamily="34" charset="0"/>
              <a:buChar char="•"/>
            </a:pPr>
            <a:r>
              <a:rPr lang="pl-PL" b="1" dirty="0">
                <a:solidFill>
                  <a:srgbClr val="000000"/>
                </a:solidFill>
                <a:latin typeface="Open Sans"/>
              </a:rPr>
              <a:t>Odkryj swoje pasje</a:t>
            </a:r>
            <a:r>
              <a:rPr lang="pl-PL" dirty="0">
                <a:solidFill>
                  <a:srgbClr val="000000"/>
                </a:solidFill>
                <a:latin typeface="Open Sans"/>
              </a:rPr>
              <a:t>. Zastanów się, jakie działania sprawiają Ci przyjemność? Znajdź czas, aby je realizować. Sport albo rękodzieło to doskonałe sposoby spędzania wolnego czasu pozwalające na oderwanie się od codziennych problemów. Zobacz, co ma do zaoferowania pobliski dom kultury. To wciąż mające bardzo ciekawą ofertę centra skupiające ludzi szukających pasji.</a:t>
            </a:r>
          </a:p>
          <a:p>
            <a:pPr>
              <a:buFont typeface="Arial" panose="020B0604020202020204" pitchFamily="34" charset="0"/>
              <a:buChar char="•"/>
            </a:pPr>
            <a:r>
              <a:rPr lang="pl-PL" b="1" dirty="0">
                <a:solidFill>
                  <a:srgbClr val="000000"/>
                </a:solidFill>
                <a:latin typeface="Open Sans"/>
              </a:rPr>
              <a:t>Skorzystaj z pomocy specjalisty. </a:t>
            </a:r>
            <a:r>
              <a:rPr lang="pl-PL" dirty="0">
                <a:solidFill>
                  <a:srgbClr val="000000"/>
                </a:solidFill>
                <a:latin typeface="Open Sans"/>
              </a:rPr>
              <a:t>Jeśli obawiasz się, że Ty lub Twój bliski może być uzależniony, nie czekaj. Poszukaj pomocy. Korzystanie ze wsparcia ośrodka leczenia uzależnień to nie słabość, lecz przejaw Twojej siły i odwagi. </a:t>
            </a:r>
            <a:endParaRPr lang="pl-PL" b="0" i="0" u="none" strike="noStrike" dirty="0">
              <a:solidFill>
                <a:srgbClr val="000000"/>
              </a:solidFill>
              <a:effectLst/>
              <a:latin typeface="Open Sans"/>
            </a:endParaRPr>
          </a:p>
        </p:txBody>
      </p:sp>
      <p:sp>
        <p:nvSpPr>
          <p:cNvPr id="6" name="pole tekstowe 5">
            <a:extLst>
              <a:ext uri="{FF2B5EF4-FFF2-40B4-BE49-F238E27FC236}">
                <a16:creationId xmlns:a16="http://schemas.microsoft.com/office/drawing/2014/main" id="{98131C0C-CD33-A948-8852-1971254F798F}"/>
              </a:ext>
            </a:extLst>
          </p:cNvPr>
          <p:cNvSpPr txBox="1"/>
          <p:nvPr/>
        </p:nvSpPr>
        <p:spPr>
          <a:xfrm>
            <a:off x="1314450" y="500063"/>
            <a:ext cx="8058150" cy="584775"/>
          </a:xfrm>
          <a:prstGeom prst="rect">
            <a:avLst/>
          </a:prstGeom>
          <a:noFill/>
        </p:spPr>
        <p:txBody>
          <a:bodyPr wrap="square" rtlCol="0">
            <a:spAutoFit/>
          </a:bodyPr>
          <a:lstStyle/>
          <a:p>
            <a:pPr algn="ctr"/>
            <a:r>
              <a:rPr lang="pl-PL" sz="3200" dirty="0">
                <a:solidFill>
                  <a:srgbClr val="FF0000"/>
                </a:solidFill>
              </a:rPr>
              <a:t>PAMIĘTYAJ !!!</a:t>
            </a:r>
          </a:p>
        </p:txBody>
      </p:sp>
    </p:spTree>
    <p:extLst>
      <p:ext uri="{BB962C8B-B14F-4D97-AF65-F5344CB8AC3E}">
        <p14:creationId xmlns:p14="http://schemas.microsoft.com/office/powerpoint/2010/main" val="3818117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14">
            <a:extLst>
              <a:ext uri="{FF2B5EF4-FFF2-40B4-BE49-F238E27FC236}">
                <a16:creationId xmlns:a16="http://schemas.microsoft.com/office/drawing/2014/main" id="{6FC11E2E-9797-4FEA-90FD-894E32A20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8626"/>
            <a:ext cx="6738450" cy="1409374"/>
          </a:xfrm>
          <a:custGeom>
            <a:avLst/>
            <a:gdLst>
              <a:gd name="connsiteX0" fmla="*/ 0 w 6738450"/>
              <a:gd name="connsiteY0" fmla="*/ 0 h 1409374"/>
              <a:gd name="connsiteX1" fmla="*/ 6738450 w 6738450"/>
              <a:gd name="connsiteY1" fmla="*/ 0 h 1409374"/>
              <a:gd name="connsiteX2" fmla="*/ 6085725 w 6738450"/>
              <a:gd name="connsiteY2" fmla="*/ 1409374 h 1409374"/>
              <a:gd name="connsiteX3" fmla="*/ 1524000 w 6738450"/>
              <a:gd name="connsiteY3" fmla="*/ 1409374 h 1409374"/>
              <a:gd name="connsiteX4" fmla="*/ 1200418 w 6738450"/>
              <a:gd name="connsiteY4" fmla="*/ 1409374 h 1409374"/>
              <a:gd name="connsiteX5" fmla="*/ 0 w 6738450"/>
              <a:gd name="connsiteY5" fmla="*/ 1409374 h 1409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38450" h="1409374">
                <a:moveTo>
                  <a:pt x="0" y="0"/>
                </a:moveTo>
                <a:lnTo>
                  <a:pt x="6738450" y="0"/>
                </a:lnTo>
                <a:lnTo>
                  <a:pt x="6085725" y="1409374"/>
                </a:lnTo>
                <a:lnTo>
                  <a:pt x="1524000" y="1409374"/>
                </a:lnTo>
                <a:lnTo>
                  <a:pt x="1200418" y="1409374"/>
                </a:lnTo>
                <a:lnTo>
                  <a:pt x="0" y="1409374"/>
                </a:lnTo>
                <a:close/>
              </a:path>
            </a:pathLst>
          </a:custGeom>
          <a:solidFill>
            <a:schemeClr val="tx1">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33">
            <a:extLst>
              <a:ext uri="{FF2B5EF4-FFF2-40B4-BE49-F238E27FC236}">
                <a16:creationId xmlns:a16="http://schemas.microsoft.com/office/drawing/2014/main" id="{F8828EFD-56F8-4B00-9A0D-B623CC074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02096" y="3608996"/>
            <a:ext cx="4522796" cy="3249004"/>
          </a:xfrm>
          <a:custGeom>
            <a:avLst/>
            <a:gdLst>
              <a:gd name="connsiteX0" fmla="*/ 3018081 w 4522796"/>
              <a:gd name="connsiteY0" fmla="*/ 0 h 3249004"/>
              <a:gd name="connsiteX1" fmla="*/ 0 w 4522796"/>
              <a:gd name="connsiteY1" fmla="*/ 0 h 3249004"/>
              <a:gd name="connsiteX2" fmla="*/ 0 w 4522796"/>
              <a:gd name="connsiteY2" fmla="*/ 3249004 h 3249004"/>
              <a:gd name="connsiteX3" fmla="*/ 4522796 w 4522796"/>
              <a:gd name="connsiteY3" fmla="*/ 3249004 h 3249004"/>
            </a:gdLst>
            <a:ahLst/>
            <a:cxnLst>
              <a:cxn ang="0">
                <a:pos x="connsiteX0" y="connsiteY0"/>
              </a:cxn>
              <a:cxn ang="0">
                <a:pos x="connsiteX1" y="connsiteY1"/>
              </a:cxn>
              <a:cxn ang="0">
                <a:pos x="connsiteX2" y="connsiteY2"/>
              </a:cxn>
              <a:cxn ang="0">
                <a:pos x="connsiteX3" y="connsiteY3"/>
              </a:cxn>
            </a:cxnLst>
            <a:rect l="l" t="t" r="r" b="b"/>
            <a:pathLst>
              <a:path w="4522796" h="3249004">
                <a:moveTo>
                  <a:pt x="3018081" y="0"/>
                </a:moveTo>
                <a:lnTo>
                  <a:pt x="0" y="0"/>
                </a:lnTo>
                <a:lnTo>
                  <a:pt x="0" y="3249004"/>
                </a:lnTo>
                <a:lnTo>
                  <a:pt x="4522796" y="324900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2" name="pole tekstowe 1">
            <a:extLst>
              <a:ext uri="{FF2B5EF4-FFF2-40B4-BE49-F238E27FC236}">
                <a16:creationId xmlns:a16="http://schemas.microsoft.com/office/drawing/2014/main" id="{EF89EEA1-CC29-9F43-8294-231D977DE159}"/>
              </a:ext>
            </a:extLst>
          </p:cNvPr>
          <p:cNvSpPr txBox="1"/>
          <p:nvPr/>
        </p:nvSpPr>
        <p:spPr>
          <a:xfrm>
            <a:off x="1524000" y="3011117"/>
            <a:ext cx="6618051" cy="135575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400" kern="1200">
                <a:solidFill>
                  <a:schemeClr val="tx1"/>
                </a:solidFill>
                <a:latin typeface="+mj-lt"/>
                <a:ea typeface="+mj-ea"/>
                <a:cs typeface="+mj-cs"/>
              </a:rPr>
              <a:t>Dziękuję za uwagę.</a:t>
            </a:r>
          </a:p>
        </p:txBody>
      </p:sp>
      <p:sp>
        <p:nvSpPr>
          <p:cNvPr id="14" name="Freeform 24">
            <a:extLst>
              <a:ext uri="{FF2B5EF4-FFF2-40B4-BE49-F238E27FC236}">
                <a16:creationId xmlns:a16="http://schemas.microsoft.com/office/drawing/2014/main" id="{3D4697C8-4A0D-4493-B526-7CC15E0EE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20618" cy="2896258"/>
          </a:xfrm>
          <a:custGeom>
            <a:avLst/>
            <a:gdLst>
              <a:gd name="connsiteX0" fmla="*/ 0 w 5920618"/>
              <a:gd name="connsiteY0" fmla="*/ 0 h 2896258"/>
              <a:gd name="connsiteX1" fmla="*/ 3191370 w 5920618"/>
              <a:gd name="connsiteY1" fmla="*/ 0 h 2896258"/>
              <a:gd name="connsiteX2" fmla="*/ 3346315 w 5920618"/>
              <a:gd name="connsiteY2" fmla="*/ 0 h 2896258"/>
              <a:gd name="connsiteX3" fmla="*/ 5920618 w 5920618"/>
              <a:gd name="connsiteY3" fmla="*/ 0 h 2896258"/>
              <a:gd name="connsiteX4" fmla="*/ 4583705 w 5920618"/>
              <a:gd name="connsiteY4" fmla="*/ 2896258 h 2896258"/>
              <a:gd name="connsiteX5" fmla="*/ 3346315 w 5920618"/>
              <a:gd name="connsiteY5" fmla="*/ 2896258 h 2896258"/>
              <a:gd name="connsiteX6" fmla="*/ 1854457 w 5920618"/>
              <a:gd name="connsiteY6" fmla="*/ 2896258 h 2896258"/>
              <a:gd name="connsiteX7" fmla="*/ 0 w 5920618"/>
              <a:gd name="connsiteY7" fmla="*/ 2896258 h 2896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20618" h="2896258">
                <a:moveTo>
                  <a:pt x="0" y="0"/>
                </a:moveTo>
                <a:lnTo>
                  <a:pt x="3191370" y="0"/>
                </a:lnTo>
                <a:lnTo>
                  <a:pt x="3346315" y="0"/>
                </a:lnTo>
                <a:lnTo>
                  <a:pt x="5920618" y="0"/>
                </a:lnTo>
                <a:lnTo>
                  <a:pt x="4583705" y="2896258"/>
                </a:lnTo>
                <a:lnTo>
                  <a:pt x="3346315" y="2896258"/>
                </a:lnTo>
                <a:lnTo>
                  <a:pt x="1854457" y="2896258"/>
                </a:lnTo>
                <a:lnTo>
                  <a:pt x="0" y="289625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fika 4" descr="Uśmiechnięta twarz bez wypełnienia">
            <a:extLst>
              <a:ext uri="{FF2B5EF4-FFF2-40B4-BE49-F238E27FC236}">
                <a16:creationId xmlns:a16="http://schemas.microsoft.com/office/drawing/2014/main" id="{10A6C65D-FB3C-7241-9D0B-CD2F8100E07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72791" y="1184748"/>
            <a:ext cx="3079129" cy="3079129"/>
          </a:xfrm>
          <a:prstGeom prst="rect">
            <a:avLst/>
          </a:prstGeom>
        </p:spPr>
      </p:pic>
      <p:sp>
        <p:nvSpPr>
          <p:cNvPr id="16" name="Freeform 15">
            <a:extLst>
              <a:ext uri="{FF2B5EF4-FFF2-40B4-BE49-F238E27FC236}">
                <a16:creationId xmlns:a16="http://schemas.microsoft.com/office/drawing/2014/main" id="{A085B63A-2D2F-4B09-9BFB-E2080686C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5448626"/>
            <a:ext cx="5925190" cy="1409374"/>
          </a:xfrm>
          <a:custGeom>
            <a:avLst/>
            <a:gdLst>
              <a:gd name="connsiteX0" fmla="*/ 652725 w 5925190"/>
              <a:gd name="connsiteY0" fmla="*/ 0 h 1409374"/>
              <a:gd name="connsiteX1" fmla="*/ 5925190 w 5925190"/>
              <a:gd name="connsiteY1" fmla="*/ 0 h 1409374"/>
              <a:gd name="connsiteX2" fmla="*/ 5925190 w 5925190"/>
              <a:gd name="connsiteY2" fmla="*/ 1409374 h 1409374"/>
              <a:gd name="connsiteX3" fmla="*/ 0 w 5925190"/>
              <a:gd name="connsiteY3" fmla="*/ 1409374 h 1409374"/>
            </a:gdLst>
            <a:ahLst/>
            <a:cxnLst>
              <a:cxn ang="0">
                <a:pos x="connsiteX0" y="connsiteY0"/>
              </a:cxn>
              <a:cxn ang="0">
                <a:pos x="connsiteX1" y="connsiteY1"/>
              </a:cxn>
              <a:cxn ang="0">
                <a:pos x="connsiteX2" y="connsiteY2"/>
              </a:cxn>
              <a:cxn ang="0">
                <a:pos x="connsiteX3" y="connsiteY3"/>
              </a:cxn>
            </a:cxnLst>
            <a:rect l="l" t="t" r="r" b="b"/>
            <a:pathLst>
              <a:path w="5925190" h="1409374">
                <a:moveTo>
                  <a:pt x="652725" y="0"/>
                </a:moveTo>
                <a:lnTo>
                  <a:pt x="5925190" y="0"/>
                </a:lnTo>
                <a:lnTo>
                  <a:pt x="5925190" y="1409374"/>
                </a:lnTo>
                <a:lnTo>
                  <a:pt x="0" y="1409374"/>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ole tekstowe 2">
            <a:extLst>
              <a:ext uri="{FF2B5EF4-FFF2-40B4-BE49-F238E27FC236}">
                <a16:creationId xmlns:a16="http://schemas.microsoft.com/office/drawing/2014/main" id="{7E009262-5F43-BB41-AE00-B30531662FE2}"/>
              </a:ext>
            </a:extLst>
          </p:cNvPr>
          <p:cNvSpPr txBox="1"/>
          <p:nvPr/>
        </p:nvSpPr>
        <p:spPr>
          <a:xfrm>
            <a:off x="1622491" y="4443500"/>
            <a:ext cx="9002401" cy="584775"/>
          </a:xfrm>
          <a:prstGeom prst="rect">
            <a:avLst/>
          </a:prstGeom>
          <a:noFill/>
        </p:spPr>
        <p:txBody>
          <a:bodyPr wrap="none" rtlCol="0">
            <a:spAutoFit/>
          </a:bodyPr>
          <a:lstStyle/>
          <a:p>
            <a:pPr>
              <a:spcAft>
                <a:spcPts val="600"/>
              </a:spcAft>
            </a:pPr>
            <a:r>
              <a:rPr lang="pl-PL" sz="3200" dirty="0"/>
              <a:t>opracowała Katarzyna </a:t>
            </a:r>
            <a:r>
              <a:rPr lang="pl-PL" sz="3200" dirty="0" err="1"/>
              <a:t>Kołodziejak</a:t>
            </a:r>
            <a:r>
              <a:rPr lang="pl-PL" sz="3200" dirty="0"/>
              <a:t> – pedagog szkolny</a:t>
            </a:r>
          </a:p>
        </p:txBody>
      </p:sp>
    </p:spTree>
    <p:extLst>
      <p:ext uri="{BB962C8B-B14F-4D97-AF65-F5344CB8AC3E}">
        <p14:creationId xmlns:p14="http://schemas.microsoft.com/office/powerpoint/2010/main" val="1191342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id="{01ADECD0-EC82-3245-A710-6FCC662FC5BC}"/>
              </a:ext>
            </a:extLst>
          </p:cNvPr>
          <p:cNvSpPr>
            <a:spLocks noGrp="1"/>
          </p:cNvSpPr>
          <p:nvPr>
            <p:ph type="title"/>
          </p:nvPr>
        </p:nvSpPr>
        <p:spPr>
          <a:xfrm>
            <a:off x="640079" y="2053641"/>
            <a:ext cx="3669161" cy="2760098"/>
          </a:xfrm>
        </p:spPr>
        <p:txBody>
          <a:bodyPr>
            <a:normAutofit/>
          </a:bodyPr>
          <a:lstStyle/>
          <a:p>
            <a:r>
              <a:rPr lang="pl-PL" dirty="0">
                <a:solidFill>
                  <a:srgbClr val="FFFFFF"/>
                </a:solidFill>
              </a:rPr>
              <a:t>Co to jest papieros elektroniczny ?</a:t>
            </a:r>
          </a:p>
        </p:txBody>
      </p:sp>
      <p:sp>
        <p:nvSpPr>
          <p:cNvPr id="3" name="Symbol zastępczy zawartości 2">
            <a:extLst>
              <a:ext uri="{FF2B5EF4-FFF2-40B4-BE49-F238E27FC236}">
                <a16:creationId xmlns:a16="http://schemas.microsoft.com/office/drawing/2014/main" id="{61F716C1-BFEF-5D4D-8DED-B103947EA164}"/>
              </a:ext>
            </a:extLst>
          </p:cNvPr>
          <p:cNvSpPr>
            <a:spLocks noGrp="1"/>
          </p:cNvSpPr>
          <p:nvPr>
            <p:ph idx="1"/>
          </p:nvPr>
        </p:nvSpPr>
        <p:spPr>
          <a:xfrm>
            <a:off x="5947965" y="813683"/>
            <a:ext cx="6082110" cy="5230634"/>
          </a:xfrm>
        </p:spPr>
        <p:txBody>
          <a:bodyPr anchor="ctr">
            <a:normAutofit/>
          </a:bodyPr>
          <a:lstStyle/>
          <a:p>
            <a:pPr marL="0" indent="0">
              <a:buNone/>
            </a:pPr>
            <a:r>
              <a:rPr lang="pl-PL" sz="2200" dirty="0">
                <a:solidFill>
                  <a:srgbClr val="000000"/>
                </a:solidFill>
              </a:rPr>
              <a:t>E - papieros (elektroniczny inhalator nikotyny   EIN) zasilane  </a:t>
            </a:r>
            <a:r>
              <a:rPr lang="pl-PL" sz="2200" dirty="0">
                <a:solidFill>
                  <a:srgbClr val="000000"/>
                </a:solidFill>
                <a:hlinkClick r:id="rId3" tooltip="Akumulator litowo-jonowy"/>
              </a:rPr>
              <a:t>akumulatorem</a:t>
            </a:r>
            <a:r>
              <a:rPr lang="pl-PL" sz="2200" dirty="0">
                <a:solidFill>
                  <a:srgbClr val="000000"/>
                </a:solidFill>
              </a:rPr>
              <a:t> urządzenie</a:t>
            </a:r>
          </a:p>
          <a:p>
            <a:pPr marL="0" indent="0">
              <a:buNone/>
            </a:pPr>
            <a:r>
              <a:rPr lang="pl-PL" sz="2200" dirty="0">
                <a:solidFill>
                  <a:srgbClr val="000000"/>
                </a:solidFill>
              </a:rPr>
              <a:t> </a:t>
            </a:r>
            <a:r>
              <a:rPr lang="pl-PL" sz="2200" dirty="0">
                <a:solidFill>
                  <a:srgbClr val="000000"/>
                </a:solidFill>
                <a:hlinkClick r:id="rId4" tooltip="Inhalacja"/>
              </a:rPr>
              <a:t>inhalacyjne</a:t>
            </a:r>
            <a:r>
              <a:rPr lang="pl-PL" sz="2200" dirty="0">
                <a:solidFill>
                  <a:srgbClr val="000000"/>
                </a:solidFill>
              </a:rPr>
              <a:t> dające użytkownikowi podobne wrażenia jak przy </a:t>
            </a:r>
            <a:r>
              <a:rPr lang="pl-PL" sz="2200" dirty="0">
                <a:solidFill>
                  <a:srgbClr val="000000"/>
                </a:solidFill>
                <a:hlinkClick r:id="rId5" tooltip="Palenie"/>
              </a:rPr>
              <a:t>paleniu</a:t>
            </a:r>
            <a:r>
              <a:rPr lang="pl-PL" sz="2200" dirty="0">
                <a:solidFill>
                  <a:srgbClr val="000000"/>
                </a:solidFill>
              </a:rPr>
              <a:t>  tradycyjnych</a:t>
            </a:r>
          </a:p>
          <a:p>
            <a:pPr marL="0" indent="0">
              <a:buNone/>
            </a:pPr>
            <a:r>
              <a:rPr lang="pl-PL" sz="2200" dirty="0">
                <a:solidFill>
                  <a:srgbClr val="000000"/>
                </a:solidFill>
              </a:rPr>
              <a:t> </a:t>
            </a:r>
            <a:r>
              <a:rPr lang="pl-PL" sz="2200" dirty="0">
                <a:solidFill>
                  <a:srgbClr val="000000"/>
                </a:solidFill>
                <a:hlinkClick r:id="rId6" tooltip="Papieros"/>
              </a:rPr>
              <a:t>papierosów</a:t>
            </a:r>
            <a:r>
              <a:rPr lang="pl-PL" sz="2200" dirty="0">
                <a:solidFill>
                  <a:srgbClr val="000000"/>
                </a:solidFill>
              </a:rPr>
              <a:t>. Urządzenie powoduje zamianę roztworu inhalacyjnego na wdychany przez użytkownika aerozol  (zamiast. </a:t>
            </a:r>
            <a:r>
              <a:rPr lang="pl-PL" sz="2200" u="sng" dirty="0">
                <a:solidFill>
                  <a:srgbClr val="000000"/>
                </a:solidFill>
                <a:hlinkClick r:id="rId7" tooltip="Dym tytoniowy"/>
              </a:rPr>
              <a:t>dymu</a:t>
            </a:r>
            <a:r>
              <a:rPr lang="pl-PL" sz="2200" dirty="0">
                <a:solidFill>
                  <a:srgbClr val="000000"/>
                </a:solidFill>
              </a:rPr>
              <a:t>  wdychanego  przy  paleniu papierosów).  Roztwór inhalacyjny (tzw. Liquid ) składa się zazwyczaj z </a:t>
            </a:r>
            <a:r>
              <a:rPr lang="pl-PL" sz="2200" dirty="0">
                <a:solidFill>
                  <a:srgbClr val="000000"/>
                </a:solidFill>
                <a:hlinkClick r:id="rId8" tooltip="Glikol propylenowy"/>
              </a:rPr>
              <a:t>glikolu propylenowego</a:t>
            </a:r>
            <a:r>
              <a:rPr lang="pl-PL" sz="2200" dirty="0">
                <a:solidFill>
                  <a:srgbClr val="000000"/>
                </a:solidFill>
              </a:rPr>
              <a:t>, </a:t>
            </a:r>
            <a:r>
              <a:rPr lang="pl-PL" sz="2200" dirty="0">
                <a:solidFill>
                  <a:srgbClr val="000000"/>
                </a:solidFill>
                <a:hlinkClick r:id="rId9" tooltip="Gliceryna"/>
              </a:rPr>
              <a:t>gliceryny</a:t>
            </a:r>
            <a:r>
              <a:rPr lang="pl-PL" sz="2200" dirty="0">
                <a:solidFill>
                  <a:srgbClr val="000000"/>
                </a:solidFill>
              </a:rPr>
              <a:t>, aromatów oraz </a:t>
            </a:r>
            <a:r>
              <a:rPr lang="pl-PL" sz="2200" dirty="0">
                <a:solidFill>
                  <a:srgbClr val="000000"/>
                </a:solidFill>
                <a:hlinkClick r:id="rId10" tooltip="Nikotyna"/>
              </a:rPr>
              <a:t>nikotyny</a:t>
            </a:r>
            <a:r>
              <a:rPr lang="pl-PL" sz="2200" dirty="0">
                <a:solidFill>
                  <a:srgbClr val="000000"/>
                </a:solidFill>
              </a:rPr>
              <a:t> w różnym stężeniu (od 0 do 36 mg/ml). Czasami dodaje się także do roztworu inhalacyjnego niewielkie ilości </a:t>
            </a:r>
            <a:r>
              <a:rPr lang="pl-PL" sz="2200" dirty="0">
                <a:solidFill>
                  <a:srgbClr val="000000"/>
                </a:solidFill>
                <a:hlinkClick r:id="rId11" tooltip="Woda demineralizowana"/>
              </a:rPr>
              <a:t>wody demineralizowanej</a:t>
            </a:r>
            <a:r>
              <a:rPr lang="pl-PL" sz="2200" dirty="0">
                <a:solidFill>
                  <a:srgbClr val="000000"/>
                </a:solidFill>
              </a:rPr>
              <a:t> oraz etanolu.</a:t>
            </a:r>
          </a:p>
        </p:txBody>
      </p:sp>
    </p:spTree>
    <p:extLst>
      <p:ext uri="{BB962C8B-B14F-4D97-AF65-F5344CB8AC3E}">
        <p14:creationId xmlns:p14="http://schemas.microsoft.com/office/powerpoint/2010/main" val="4016573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6EA91BC-5429-AF4E-97B3-AA100B420001}"/>
              </a:ext>
            </a:extLst>
          </p:cNvPr>
          <p:cNvSpPr>
            <a:spLocks noGrp="1"/>
          </p:cNvSpPr>
          <p:nvPr>
            <p:ph type="title"/>
          </p:nvPr>
        </p:nvSpPr>
        <p:spPr>
          <a:xfrm>
            <a:off x="838200" y="963877"/>
            <a:ext cx="3494362" cy="4930246"/>
          </a:xfrm>
          <a:solidFill>
            <a:srgbClr val="FFC000"/>
          </a:solidFill>
        </p:spPr>
        <p:txBody>
          <a:bodyPr>
            <a:normAutofit/>
          </a:bodyPr>
          <a:lstStyle/>
          <a:p>
            <a:pPr algn="ctr"/>
            <a:r>
              <a:rPr lang="pl-PL" dirty="0"/>
              <a:t>Historia           e – papierosa</a:t>
            </a:r>
            <a:r>
              <a:rPr lang="pl-PL" dirty="0">
                <a:solidFill>
                  <a:schemeClr val="accent1"/>
                </a:solidFill>
              </a:rPr>
              <a:t>.</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BF61F3A-32EC-A24D-B0C6-1650AEBDB6BD}"/>
              </a:ext>
            </a:extLst>
          </p:cNvPr>
          <p:cNvSpPr>
            <a:spLocks noGrp="1"/>
          </p:cNvSpPr>
          <p:nvPr>
            <p:ph idx="1"/>
          </p:nvPr>
        </p:nvSpPr>
        <p:spPr>
          <a:xfrm>
            <a:off x="4976031" y="963877"/>
            <a:ext cx="6377769" cy="4930246"/>
          </a:xfrm>
          <a:solidFill>
            <a:srgbClr val="FFC000"/>
          </a:solidFill>
        </p:spPr>
        <p:txBody>
          <a:bodyPr anchor="ctr">
            <a:normAutofit/>
          </a:bodyPr>
          <a:lstStyle/>
          <a:p>
            <a:r>
              <a:rPr lang="pl-PL" sz="2400" dirty="0"/>
              <a:t>Pierwsze pomysły na stworzenie „bezpiecznego” dla zdrowia palaczy papierosa sięgały połowy XX w. i były próbą odpowiedzi firm tytoniowych na informacje medialne o szkodliwości nikotyny i innych substancji wchodzących w skład papierosów. Jednak żadnej ze znanych marek nie udało się stworzyć produktu, który zostałby dobrze przyjęty przez konsumentów. Ciągłe problemy techniczne skutecznie uniemożliwiły wprowadzanie na rynek elektronicznych papierosów.</a:t>
            </a:r>
          </a:p>
        </p:txBody>
      </p:sp>
    </p:spTree>
    <p:extLst>
      <p:ext uri="{BB962C8B-B14F-4D97-AF65-F5344CB8AC3E}">
        <p14:creationId xmlns:p14="http://schemas.microsoft.com/office/powerpoint/2010/main" val="1712077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4C5C93-0FCB-9A49-A906-7791FFC46D36}"/>
              </a:ext>
            </a:extLst>
          </p:cNvPr>
          <p:cNvSpPr>
            <a:spLocks noGrp="1"/>
          </p:cNvSpPr>
          <p:nvPr>
            <p:ph type="title"/>
          </p:nvPr>
        </p:nvSpPr>
        <p:spPr>
          <a:xfrm>
            <a:off x="709613" y="365125"/>
            <a:ext cx="10515600" cy="1325563"/>
          </a:xfrm>
          <a:solidFill>
            <a:srgbClr val="FF7E79"/>
          </a:solidFill>
        </p:spPr>
        <p:txBody>
          <a:bodyPr/>
          <a:lstStyle/>
          <a:p>
            <a:r>
              <a:rPr lang="pl-PL" dirty="0"/>
              <a:t>Budowa e – papierosa.</a:t>
            </a:r>
          </a:p>
        </p:txBody>
      </p:sp>
      <p:sp>
        <p:nvSpPr>
          <p:cNvPr id="3" name="Symbol zastępczy zawartości 2">
            <a:extLst>
              <a:ext uri="{FF2B5EF4-FFF2-40B4-BE49-F238E27FC236}">
                <a16:creationId xmlns:a16="http://schemas.microsoft.com/office/drawing/2014/main" id="{F64B47E2-380E-684D-978C-4555E58CFC15}"/>
              </a:ext>
            </a:extLst>
          </p:cNvPr>
          <p:cNvSpPr>
            <a:spLocks noGrp="1"/>
          </p:cNvSpPr>
          <p:nvPr>
            <p:ph idx="1"/>
          </p:nvPr>
        </p:nvSpPr>
        <p:spPr>
          <a:xfrm>
            <a:off x="709613" y="1690688"/>
            <a:ext cx="10515600" cy="4351338"/>
          </a:xfrm>
          <a:solidFill>
            <a:srgbClr val="FF7E79"/>
          </a:solidFill>
        </p:spPr>
        <p:txBody>
          <a:bodyPr/>
          <a:lstStyle/>
          <a:p>
            <a:r>
              <a:rPr lang="pl-PL" dirty="0"/>
              <a:t>Obecna generacja e-papierosów najczęściej przypomina z wyglądu gruby długopis. Odchodzi się od wyglądu przypominającego zwykłego </a:t>
            </a:r>
            <a:r>
              <a:rPr lang="pl-PL" dirty="0">
                <a:hlinkClick r:id="rId2" tooltip="Papieros"/>
              </a:rPr>
              <a:t>papierosa</a:t>
            </a:r>
            <a:r>
              <a:rPr lang="pl-PL" dirty="0"/>
              <a:t>. Na rynku znaleźć można także modele imitujące </a:t>
            </a:r>
            <a:r>
              <a:rPr lang="pl-PL" dirty="0">
                <a:hlinkClick r:id="rId3" tooltip="Fajka"/>
              </a:rPr>
              <a:t>fajkę</a:t>
            </a:r>
            <a:r>
              <a:rPr lang="pl-PL" dirty="0"/>
              <a:t> lub </a:t>
            </a:r>
            <a:r>
              <a:rPr lang="pl-PL" dirty="0">
                <a:hlinkClick r:id="rId4" tooltip="Cygaro"/>
              </a:rPr>
              <a:t>cygaro</a:t>
            </a:r>
            <a:r>
              <a:rPr lang="pl-PL" dirty="0"/>
              <a:t>. </a:t>
            </a:r>
          </a:p>
          <a:p>
            <a:r>
              <a:rPr lang="pl-PL" dirty="0"/>
              <a:t>Z badań wynika, że wielu długoterminowych użytkowników EIN zaczynało od prostego zestawu startowego zawierającego najprostszy model elektronicznego inhalatora nikotyny, by w dłuższej perspektywie zacząć używać bardziej skomplikowanych urządzeń.</a:t>
            </a:r>
          </a:p>
          <a:p>
            <a:pPr marL="0" indent="0">
              <a:buNone/>
            </a:pPr>
            <a:endParaRPr lang="pl-PL" dirty="0"/>
          </a:p>
        </p:txBody>
      </p:sp>
      <p:pic>
        <p:nvPicPr>
          <p:cNvPr id="7" name="Obraz 6">
            <a:extLst>
              <a:ext uri="{FF2B5EF4-FFF2-40B4-BE49-F238E27FC236}">
                <a16:creationId xmlns:a16="http://schemas.microsoft.com/office/drawing/2014/main" id="{78F0E1D8-DA38-C549-B227-8E6DD226D29B}"/>
              </a:ext>
            </a:extLst>
          </p:cNvPr>
          <p:cNvPicPr>
            <a:picLocks noChangeAspect="1"/>
          </p:cNvPicPr>
          <p:nvPr/>
        </p:nvPicPr>
        <p:blipFill>
          <a:blip r:embed="rId5"/>
          <a:stretch>
            <a:fillRect/>
          </a:stretch>
        </p:blipFill>
        <p:spPr>
          <a:xfrm>
            <a:off x="6186489" y="5130799"/>
            <a:ext cx="3175000" cy="1460500"/>
          </a:xfrm>
          <a:prstGeom prst="rect">
            <a:avLst/>
          </a:prstGeom>
        </p:spPr>
      </p:pic>
      <p:pic>
        <p:nvPicPr>
          <p:cNvPr id="4" name="Obraz 3">
            <a:extLst>
              <a:ext uri="{FF2B5EF4-FFF2-40B4-BE49-F238E27FC236}">
                <a16:creationId xmlns:a16="http://schemas.microsoft.com/office/drawing/2014/main" id="{A562AEBA-A900-4245-BCD0-AD99A03AEBAE}"/>
              </a:ext>
            </a:extLst>
          </p:cNvPr>
          <p:cNvPicPr>
            <a:picLocks noChangeAspect="1"/>
          </p:cNvPicPr>
          <p:nvPr/>
        </p:nvPicPr>
        <p:blipFill>
          <a:blip r:embed="rId6"/>
          <a:stretch>
            <a:fillRect/>
          </a:stretch>
        </p:blipFill>
        <p:spPr>
          <a:xfrm>
            <a:off x="1770064" y="5029199"/>
            <a:ext cx="3081336" cy="1562099"/>
          </a:xfrm>
          <a:prstGeom prst="rect">
            <a:avLst/>
          </a:prstGeom>
        </p:spPr>
      </p:pic>
    </p:spTree>
    <p:extLst>
      <p:ext uri="{BB962C8B-B14F-4D97-AF65-F5344CB8AC3E}">
        <p14:creationId xmlns:p14="http://schemas.microsoft.com/office/powerpoint/2010/main" val="930446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D579"/>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2E299B-C31F-1F46-B461-CBDBEE0CED94}"/>
              </a:ext>
            </a:extLst>
          </p:cNvPr>
          <p:cNvSpPr>
            <a:spLocks noGrp="1"/>
          </p:cNvSpPr>
          <p:nvPr>
            <p:ph type="title"/>
          </p:nvPr>
        </p:nvSpPr>
        <p:spPr/>
        <p:txBody>
          <a:bodyPr/>
          <a:lstStyle/>
          <a:p>
            <a:r>
              <a:rPr lang="pl-PL" dirty="0"/>
              <a:t>Działanie e – papierosa.</a:t>
            </a:r>
          </a:p>
        </p:txBody>
      </p:sp>
      <p:sp>
        <p:nvSpPr>
          <p:cNvPr id="3" name="Symbol zastępczy zawartości 2">
            <a:extLst>
              <a:ext uri="{FF2B5EF4-FFF2-40B4-BE49-F238E27FC236}">
                <a16:creationId xmlns:a16="http://schemas.microsoft.com/office/drawing/2014/main" id="{95CFA26A-FA74-B14C-B9D9-F45216263C51}"/>
              </a:ext>
            </a:extLst>
          </p:cNvPr>
          <p:cNvSpPr>
            <a:spLocks noGrp="1"/>
          </p:cNvSpPr>
          <p:nvPr>
            <p:ph idx="1"/>
          </p:nvPr>
        </p:nvSpPr>
        <p:spPr/>
        <p:txBody>
          <a:bodyPr>
            <a:normAutofit fontScale="70000" lnSpcReduction="20000"/>
          </a:bodyPr>
          <a:lstStyle/>
          <a:p>
            <a:r>
              <a:rPr lang="pl-PL" dirty="0"/>
              <a:t>Podstawowa zasada działania e-papierosa to podgrzanie płynu (zazwyczaj zawierającego nikotynę) do temperatury, w której przechodzi on w stan lotny i może być wdychany. W e-papierosie nie zachodzi spalanie, dzięki czemu nie wydziela się silny zapach i powstaje bardzo niewiele substancji ubocznych.</a:t>
            </a:r>
          </a:p>
          <a:p>
            <a:r>
              <a:rPr lang="pl-PL" dirty="0"/>
              <a:t>Podstawowa zasada działania e-papierosa to podgrzanie płynu (zazwyczaj zawierającego nikotynę) do temperatury, w której przechodzi on w stan lotny i może być wdychany. W e-papierosie nie zachodzi spalanie, dzięki czemu nie wydziela się silny zapach i powstaje bardzo niewiele substancji ubocznych.</a:t>
            </a:r>
          </a:p>
          <a:p>
            <a:r>
              <a:rPr lang="pl-PL" dirty="0"/>
              <a:t>Ustnik posiada wymienny wkład wypełniony specjalnym płynem (</a:t>
            </a:r>
            <a:r>
              <a:rPr lang="pl-PL" dirty="0" err="1"/>
              <a:t>liquid</a:t>
            </a:r>
            <a:r>
              <a:rPr lang="pl-PL" dirty="0"/>
              <a:t>), zawierającym </a:t>
            </a:r>
            <a:r>
              <a:rPr lang="pl-PL" dirty="0">
                <a:hlinkClick r:id="rId2" tooltip="Glikol propylenowy"/>
              </a:rPr>
              <a:t>glikol propylenowy</a:t>
            </a:r>
            <a:r>
              <a:rPr lang="pl-PL" baseline="30000" dirty="0">
                <a:hlinkClick r:id="rId3"/>
              </a:rPr>
              <a:t>[5]</a:t>
            </a:r>
            <a:r>
              <a:rPr lang="pl-PL" dirty="0"/>
              <a:t> (30% do 99,6%), </a:t>
            </a:r>
            <a:r>
              <a:rPr lang="pl-PL" dirty="0">
                <a:hlinkClick r:id="rId4" tooltip="Gliceryna"/>
              </a:rPr>
              <a:t>glicerynę</a:t>
            </a:r>
            <a:r>
              <a:rPr lang="pl-PL" dirty="0"/>
              <a:t> (30% do 99,6%) i opcjonalnie </a:t>
            </a:r>
            <a:r>
              <a:rPr lang="pl-PL" dirty="0">
                <a:hlinkClick r:id="rId5" tooltip="Nikotyna"/>
              </a:rPr>
              <a:t>nikotynę</a:t>
            </a:r>
            <a:r>
              <a:rPr lang="pl-PL" dirty="0"/>
              <a:t>(0% do 3,6%)</a:t>
            </a:r>
            <a:r>
              <a:rPr lang="pl-PL" baseline="30000" dirty="0">
                <a:hlinkClick r:id="rId6"/>
              </a:rPr>
              <a:t>[6]</a:t>
            </a:r>
            <a:r>
              <a:rPr lang="pl-PL" dirty="0"/>
              <a:t> oraz dodatki smakowe lub aromatyczne. Podczas „zaciągania się” e-papierosem, </a:t>
            </a:r>
            <a:r>
              <a:rPr lang="pl-PL" dirty="0">
                <a:hlinkClick r:id="rId7" tooltip="Mikroprocesor"/>
              </a:rPr>
              <a:t>mikroprocesor</a:t>
            </a:r>
            <a:r>
              <a:rPr lang="pl-PL" dirty="0"/>
              <a:t> przez przełącznik aktywuje zasilanie tzw. atomizera. Atomizer wprowadza mikroskopijne kropelki płynu do przepływającego powietrza przez podgrzanie płynu do temperatury 150-180 °C. Wytwarzany jest </a:t>
            </a:r>
            <a:r>
              <a:rPr lang="pl-PL" dirty="0">
                <a:hlinkClick r:id="rId8" tooltip="Aerozol"/>
              </a:rPr>
              <a:t>aerozol</a:t>
            </a:r>
            <a:r>
              <a:rPr lang="pl-PL" dirty="0"/>
              <a:t>, który jest wdychany przez użytkownika. Glikol propylenowy powoduje, że płyn tworzy mgiełkę przypominającą wyglądem </a:t>
            </a:r>
            <a:r>
              <a:rPr lang="pl-PL" dirty="0">
                <a:hlinkClick r:id="rId9" tooltip="Dym tytoniowy"/>
              </a:rPr>
              <a:t>dym tytoniowy</a:t>
            </a:r>
            <a:r>
              <a:rPr lang="pl-PL" dirty="0"/>
              <a:t>. Dodatek gliceryny zwiększa ten efekt. We wczesnych modelach e-papierosów mikroprocesor aktywował również znajdującą się na końcu urządzenia </a:t>
            </a:r>
            <a:r>
              <a:rPr lang="pl-PL" dirty="0">
                <a:hlinkClick r:id="rId10" tooltip="Dioda elektroluminescencyjna"/>
              </a:rPr>
              <a:t>diodę LED</a:t>
            </a:r>
            <a:r>
              <a:rPr lang="pl-PL" dirty="0"/>
              <a:t>, która symulowała </a:t>
            </a:r>
            <a:r>
              <a:rPr lang="pl-PL" dirty="0">
                <a:hlinkClick r:id="rId11" tooltip="Żarzenie"/>
              </a:rPr>
              <a:t>żarzenie</a:t>
            </a:r>
            <a:r>
              <a:rPr lang="pl-PL" dirty="0"/>
              <a:t> się papierosa</a:t>
            </a:r>
            <a:r>
              <a:rPr lang="pl-PL" baseline="30000" dirty="0">
                <a:hlinkClick r:id="rId12"/>
              </a:rPr>
              <a:t>[</a:t>
            </a:r>
            <a:r>
              <a:rPr lang="pl-PL" baseline="30000" dirty="0"/>
              <a:t>.</a:t>
            </a:r>
            <a:endParaRPr lang="pl-PL" dirty="0"/>
          </a:p>
          <a:p>
            <a:endParaRPr lang="pl-PL" dirty="0"/>
          </a:p>
        </p:txBody>
      </p:sp>
    </p:spTree>
    <p:extLst>
      <p:ext uri="{BB962C8B-B14F-4D97-AF65-F5344CB8AC3E}">
        <p14:creationId xmlns:p14="http://schemas.microsoft.com/office/powerpoint/2010/main" val="1592171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46C0CC-9AB6-D44C-8D4A-29CF24C85219}"/>
              </a:ext>
            </a:extLst>
          </p:cNvPr>
          <p:cNvSpPr>
            <a:spLocks noGrp="1"/>
          </p:cNvSpPr>
          <p:nvPr>
            <p:ph type="title"/>
          </p:nvPr>
        </p:nvSpPr>
        <p:spPr>
          <a:xfrm>
            <a:off x="1100138" y="1139825"/>
            <a:ext cx="3157538" cy="4057650"/>
          </a:xfrm>
        </p:spPr>
        <p:txBody>
          <a:bodyPr>
            <a:normAutofit fontScale="90000"/>
          </a:bodyPr>
          <a:lstStyle/>
          <a:p>
            <a:r>
              <a:rPr lang="pl-PL" dirty="0">
                <a:solidFill>
                  <a:srgbClr val="FF0000"/>
                </a:solidFill>
              </a:rPr>
              <a:t>Wpływ            e-papierosów na budowanie uzależnień u dzieci i młodzieży.</a:t>
            </a:r>
          </a:p>
        </p:txBody>
      </p:sp>
      <p:sp>
        <p:nvSpPr>
          <p:cNvPr id="3" name="Symbol zastępczy zawartości 2">
            <a:extLst>
              <a:ext uri="{FF2B5EF4-FFF2-40B4-BE49-F238E27FC236}">
                <a16:creationId xmlns:a16="http://schemas.microsoft.com/office/drawing/2014/main" id="{A7634EF9-AD2B-F440-A09A-58DB73FF89A2}"/>
              </a:ext>
            </a:extLst>
          </p:cNvPr>
          <p:cNvSpPr>
            <a:spLocks noGrp="1"/>
          </p:cNvSpPr>
          <p:nvPr>
            <p:ph idx="1"/>
          </p:nvPr>
        </p:nvSpPr>
        <p:spPr>
          <a:xfrm>
            <a:off x="5217319" y="414337"/>
            <a:ext cx="5176837" cy="6029325"/>
          </a:xfrm>
        </p:spPr>
        <p:txBody>
          <a:bodyPr>
            <a:normAutofit fontScale="92500" lnSpcReduction="10000"/>
          </a:bodyPr>
          <a:lstStyle/>
          <a:p>
            <a:pPr marL="0" indent="0">
              <a:buNone/>
            </a:pPr>
            <a:r>
              <a:rPr lang="pl-PL" dirty="0"/>
              <a:t>Są to innowacyjne produkty, niekiedy o cechach gadżetu (np. łączność ze smartfonem), dające możliwość „personalizacji”, indywidualnego sposobu używania, bardzo szeroką gamę atrakcyjnych smaków, a także dawkę nikotyny, która zwiększa produkcję dopaminy, dającej uczucie przyjemności. </a:t>
            </a:r>
          </a:p>
          <a:p>
            <a:pPr marL="0" indent="0">
              <a:buNone/>
            </a:pPr>
            <a:r>
              <a:rPr lang="pl-PL" dirty="0"/>
              <a:t>Poczucie przynależności do społeczności „wtajemniczonych” (mających wiedzę o produktach) </a:t>
            </a:r>
            <a:r>
              <a:rPr lang="pl-PL" dirty="0" err="1"/>
              <a:t>waperów</a:t>
            </a:r>
            <a:r>
              <a:rPr lang="pl-PL" dirty="0"/>
              <a:t> może być szczególnie atrakcyjne dla osób młodych. To samo dotyczy podatności na różnego rodzaju mody w środowisku rówieśniczym</a:t>
            </a:r>
            <a:r>
              <a:rPr lang="pl-PL" baseline="30000" dirty="0"/>
              <a:t>.</a:t>
            </a:r>
            <a:endParaRPr lang="pl-PL" dirty="0"/>
          </a:p>
        </p:txBody>
      </p:sp>
    </p:spTree>
    <p:extLst>
      <p:ext uri="{BB962C8B-B14F-4D97-AF65-F5344CB8AC3E}">
        <p14:creationId xmlns:p14="http://schemas.microsoft.com/office/powerpoint/2010/main" val="393227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B02776A3-C639-D445-9A6E-4C4F8C4A7C3E}"/>
              </a:ext>
            </a:extLst>
          </p:cNvPr>
          <p:cNvPicPr>
            <a:picLocks noChangeAspect="1"/>
          </p:cNvPicPr>
          <p:nvPr/>
        </p:nvPicPr>
        <p:blipFill>
          <a:blip r:embed="rId2"/>
          <a:stretch>
            <a:fillRect/>
          </a:stretch>
        </p:blipFill>
        <p:spPr>
          <a:xfrm>
            <a:off x="0" y="0"/>
            <a:ext cx="12192000" cy="6858000"/>
          </a:xfrm>
          <a:prstGeom prst="rect">
            <a:avLst/>
          </a:prstGeom>
        </p:spPr>
      </p:pic>
      <p:pic>
        <p:nvPicPr>
          <p:cNvPr id="3" name="Obraz 2">
            <a:extLst>
              <a:ext uri="{FF2B5EF4-FFF2-40B4-BE49-F238E27FC236}">
                <a16:creationId xmlns:a16="http://schemas.microsoft.com/office/drawing/2014/main" id="{0B0272E2-F704-5549-B561-6A7D5E8F081F}"/>
              </a:ext>
            </a:extLst>
          </p:cNvPr>
          <p:cNvPicPr>
            <a:picLocks noChangeAspect="1"/>
          </p:cNvPicPr>
          <p:nvPr/>
        </p:nvPicPr>
        <p:blipFill>
          <a:blip r:embed="rId3"/>
          <a:stretch>
            <a:fillRect/>
          </a:stretch>
        </p:blipFill>
        <p:spPr>
          <a:xfrm>
            <a:off x="1143000" y="965200"/>
            <a:ext cx="9906000" cy="4927600"/>
          </a:xfrm>
          <a:prstGeom prst="rect">
            <a:avLst/>
          </a:prstGeom>
        </p:spPr>
      </p:pic>
    </p:spTree>
    <p:extLst>
      <p:ext uri="{BB962C8B-B14F-4D97-AF65-F5344CB8AC3E}">
        <p14:creationId xmlns:p14="http://schemas.microsoft.com/office/powerpoint/2010/main" val="1542332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a:extLst>
              <a:ext uri="{FF2B5EF4-FFF2-40B4-BE49-F238E27FC236}">
                <a16:creationId xmlns:a16="http://schemas.microsoft.com/office/drawing/2014/main" id="{F99780F5-6FB4-6F4F-8AD3-738B7E8D8AC8}"/>
              </a:ext>
            </a:extLst>
          </p:cNvPr>
          <p:cNvPicPr>
            <a:picLocks noChangeAspect="1"/>
          </p:cNvPicPr>
          <p:nvPr/>
        </p:nvPicPr>
        <p:blipFill>
          <a:blip r:embed="rId2"/>
          <a:stretch>
            <a:fillRect/>
          </a:stretch>
        </p:blipFill>
        <p:spPr>
          <a:xfrm>
            <a:off x="1143000" y="1104900"/>
            <a:ext cx="9906000" cy="4648200"/>
          </a:xfrm>
          <a:prstGeom prst="rect">
            <a:avLst/>
          </a:prstGeom>
        </p:spPr>
      </p:pic>
    </p:spTree>
    <p:extLst>
      <p:ext uri="{BB962C8B-B14F-4D97-AF65-F5344CB8AC3E}">
        <p14:creationId xmlns:p14="http://schemas.microsoft.com/office/powerpoint/2010/main" val="1898030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0F29399A-79C3-C441-AF0D-472582DFE99A}"/>
              </a:ext>
            </a:extLst>
          </p:cNvPr>
          <p:cNvSpPr/>
          <p:nvPr/>
        </p:nvSpPr>
        <p:spPr>
          <a:xfrm>
            <a:off x="0" y="57150"/>
            <a:ext cx="12192000" cy="6740307"/>
          </a:xfrm>
          <a:prstGeom prst="rect">
            <a:avLst/>
          </a:prstGeom>
          <a:solidFill>
            <a:schemeClr val="bg2">
              <a:lumMod val="90000"/>
            </a:schemeClr>
          </a:solidFill>
        </p:spPr>
        <p:txBody>
          <a:bodyPr wrap="square">
            <a:spAutoFit/>
          </a:bodyPr>
          <a:lstStyle/>
          <a:p>
            <a:r>
              <a:rPr lang="pl-PL" dirty="0">
                <a:solidFill>
                  <a:srgbClr val="FF0000"/>
                </a:solidFill>
                <a:latin typeface="Verdana" panose="020B0604030504040204" pitchFamily="34" charset="0"/>
              </a:rPr>
              <a:t>Dym tytoniowy zawiera około 4000 substancji chemicznych, w tym około 40 rakotwórczych. Oto niektóre z nich:</a:t>
            </a:r>
          </a:p>
          <a:p>
            <a:pPr>
              <a:buFont typeface="Arial" panose="020B0604020202020204" pitchFamily="34" charset="0"/>
              <a:buChar char="•"/>
            </a:pPr>
            <a:r>
              <a:rPr lang="pl-PL" dirty="0">
                <a:solidFill>
                  <a:srgbClr val="FF0000"/>
                </a:solidFill>
                <a:latin typeface="Verdana" panose="020B0604030504040204" pitchFamily="34" charset="0"/>
              </a:rPr>
              <a:t>aceton – rozpuszczalnik, składnik farb i lakierów;</a:t>
            </a:r>
          </a:p>
          <a:p>
            <a:pPr>
              <a:buFont typeface="Arial" panose="020B0604020202020204" pitchFamily="34" charset="0"/>
              <a:buChar char="•"/>
            </a:pPr>
            <a:r>
              <a:rPr lang="pl-PL" dirty="0">
                <a:solidFill>
                  <a:srgbClr val="FF0000"/>
                </a:solidFill>
                <a:latin typeface="Verdana" panose="020B0604030504040204" pitchFamily="34" charset="0"/>
              </a:rPr>
              <a:t>amoniak – składnik nawozów mineralnych;</a:t>
            </a:r>
          </a:p>
          <a:p>
            <a:pPr>
              <a:buFont typeface="Arial" panose="020B0604020202020204" pitchFamily="34" charset="0"/>
              <a:buChar char="•"/>
            </a:pPr>
            <a:r>
              <a:rPr lang="pl-PL" dirty="0">
                <a:solidFill>
                  <a:srgbClr val="FF0000"/>
                </a:solidFill>
                <a:latin typeface="Verdana" panose="020B0604030504040204" pitchFamily="34" charset="0"/>
              </a:rPr>
              <a:t>arsen – popularna trutka na szczury i inne gryzonie;</a:t>
            </a:r>
          </a:p>
          <a:p>
            <a:pPr>
              <a:buFont typeface="Arial" panose="020B0604020202020204" pitchFamily="34" charset="0"/>
              <a:buChar char="•"/>
            </a:pPr>
            <a:r>
              <a:rPr lang="pl-PL" dirty="0">
                <a:solidFill>
                  <a:srgbClr val="FF0000"/>
                </a:solidFill>
                <a:latin typeface="Verdana" panose="020B0604030504040204" pitchFamily="34" charset="0"/>
              </a:rPr>
              <a:t>benzopiren – związek o właściwościach rakotwórczych;</a:t>
            </a:r>
          </a:p>
          <a:p>
            <a:pPr>
              <a:buFont typeface="Arial" panose="020B0604020202020204" pitchFamily="34" charset="0"/>
              <a:buChar char="•"/>
            </a:pPr>
            <a:r>
              <a:rPr lang="pl-PL" dirty="0">
                <a:solidFill>
                  <a:srgbClr val="FF0000"/>
                </a:solidFill>
                <a:latin typeface="Verdana" panose="020B0604030504040204" pitchFamily="34" charset="0"/>
              </a:rPr>
              <a:t>butan – gaz używany do wyrobu benzyny;</a:t>
            </a:r>
          </a:p>
          <a:p>
            <a:pPr>
              <a:buFont typeface="Arial" panose="020B0604020202020204" pitchFamily="34" charset="0"/>
              <a:buChar char="•"/>
            </a:pPr>
            <a:r>
              <a:rPr lang="pl-PL" dirty="0">
                <a:solidFill>
                  <a:srgbClr val="FF0000"/>
                </a:solidFill>
                <a:latin typeface="Verdana" panose="020B0604030504040204" pitchFamily="34" charset="0"/>
              </a:rPr>
              <a:t>chlorek winylu – używany np. do produkcji plastiku, ma właściwości rakotwórcze;</a:t>
            </a:r>
          </a:p>
          <a:p>
            <a:pPr>
              <a:buFont typeface="Arial" panose="020B0604020202020204" pitchFamily="34" charset="0"/>
              <a:buChar char="•"/>
            </a:pPr>
            <a:r>
              <a:rPr lang="pl-PL" dirty="0">
                <a:solidFill>
                  <a:srgbClr val="FF0000"/>
                </a:solidFill>
                <a:latin typeface="Verdana" panose="020B0604030504040204" pitchFamily="34" charset="0"/>
              </a:rPr>
              <a:t>ciała smołowate – odpowiedzialne za powstawanie nowotworów złośliwych;</a:t>
            </a:r>
          </a:p>
          <a:p>
            <a:pPr>
              <a:buFont typeface="Arial" panose="020B0604020202020204" pitchFamily="34" charset="0"/>
              <a:buChar char="•"/>
            </a:pPr>
            <a:r>
              <a:rPr lang="pl-PL" dirty="0">
                <a:solidFill>
                  <a:srgbClr val="FF0000"/>
                </a:solidFill>
                <a:latin typeface="Verdana" panose="020B0604030504040204" pitchFamily="34" charset="0"/>
              </a:rPr>
              <a:t>cyjanowodór – kwas pruski, gaz używany przez hitlerowców w komorach gazowych;</a:t>
            </a:r>
          </a:p>
          <a:p>
            <a:pPr>
              <a:buFont typeface="Arial" panose="020B0604020202020204" pitchFamily="34" charset="0"/>
              <a:buChar char="•"/>
            </a:pPr>
            <a:r>
              <a:rPr lang="pl-PL" dirty="0">
                <a:solidFill>
                  <a:srgbClr val="FF0000"/>
                </a:solidFill>
                <a:latin typeface="Verdana" panose="020B0604030504040204" pitchFamily="34" charset="0"/>
              </a:rPr>
              <a:t>DDT – środek owadobójczy;</a:t>
            </a:r>
          </a:p>
          <a:p>
            <a:pPr>
              <a:buFont typeface="Arial" panose="020B0604020202020204" pitchFamily="34" charset="0"/>
              <a:buChar char="•"/>
            </a:pPr>
            <a:r>
              <a:rPr lang="pl-PL" dirty="0">
                <a:solidFill>
                  <a:srgbClr val="FF0000"/>
                </a:solidFill>
                <a:latin typeface="Verdana" panose="020B0604030504040204" pitchFamily="34" charset="0"/>
              </a:rPr>
              <a:t>formaldehyd – związek stosowany m.in. do konserwacji preparatów biologicznych, np. narządów zwierząt;</a:t>
            </a:r>
          </a:p>
          <a:p>
            <a:pPr>
              <a:buFont typeface="Arial" panose="020B0604020202020204" pitchFamily="34" charset="0"/>
              <a:buChar char="•"/>
            </a:pPr>
            <a:r>
              <a:rPr lang="pl-PL" dirty="0">
                <a:solidFill>
                  <a:srgbClr val="FF0000"/>
                </a:solidFill>
                <a:latin typeface="Verdana" panose="020B0604030504040204" pitchFamily="34" charset="0"/>
              </a:rPr>
              <a:t>kadm – silnie trujący metal o właściwościach rakotwórczych;</a:t>
            </a:r>
          </a:p>
          <a:p>
            <a:pPr>
              <a:buFont typeface="Arial" panose="020B0604020202020204" pitchFamily="34" charset="0"/>
              <a:buChar char="•"/>
            </a:pPr>
            <a:r>
              <a:rPr lang="pl-PL" dirty="0">
                <a:solidFill>
                  <a:srgbClr val="FF0000"/>
                </a:solidFill>
                <a:latin typeface="Verdana" panose="020B0604030504040204" pitchFamily="34" charset="0"/>
              </a:rPr>
              <a:t>metanol – silne trujący związek chemiczny używany do produkcji benzyn;</a:t>
            </a:r>
          </a:p>
          <a:p>
            <a:pPr>
              <a:buFont typeface="Arial" panose="020B0604020202020204" pitchFamily="34" charset="0"/>
              <a:buChar char="•"/>
            </a:pPr>
            <a:r>
              <a:rPr lang="pl-PL" dirty="0">
                <a:solidFill>
                  <a:srgbClr val="FF0000"/>
                </a:solidFill>
                <a:latin typeface="Verdana" panose="020B0604030504040204" pitchFamily="34" charset="0"/>
              </a:rPr>
              <a:t>naftyloamina – składnik barwników, ma właściwości rakotwórcze;</a:t>
            </a:r>
          </a:p>
          <a:p>
            <a:pPr>
              <a:buFont typeface="Arial" panose="020B0604020202020204" pitchFamily="34" charset="0"/>
              <a:buChar char="•"/>
            </a:pPr>
            <a:r>
              <a:rPr lang="pl-PL" dirty="0">
                <a:solidFill>
                  <a:srgbClr val="FF0000"/>
                </a:solidFill>
                <a:latin typeface="Verdana" panose="020B0604030504040204" pitchFamily="34" charset="0"/>
              </a:rPr>
              <a:t>polon – radioaktywny pierwiastek odkryty przez Marię Skłodowską-Curie;</a:t>
            </a:r>
          </a:p>
          <a:p>
            <a:pPr>
              <a:buFont typeface="Arial" panose="020B0604020202020204" pitchFamily="34" charset="0"/>
              <a:buChar char="•"/>
            </a:pPr>
            <a:r>
              <a:rPr lang="pl-PL" dirty="0">
                <a:solidFill>
                  <a:srgbClr val="FF0000"/>
                </a:solidFill>
                <a:latin typeface="Verdana" panose="020B0604030504040204" pitchFamily="34" charset="0"/>
              </a:rPr>
              <a:t>tlenek węgla (czad, CO) – zmniejsza zawartość tlenu we krwi, bezpośrednia przyczyna śmierci wielu osób w czasie pożarów;</a:t>
            </a:r>
          </a:p>
          <a:p>
            <a:pPr>
              <a:buFont typeface="Arial" panose="020B0604020202020204" pitchFamily="34" charset="0"/>
              <a:buChar char="•"/>
            </a:pPr>
            <a:r>
              <a:rPr lang="pl-PL" dirty="0">
                <a:solidFill>
                  <a:srgbClr val="FF0000"/>
                </a:solidFill>
                <a:latin typeface="Verdana" panose="020B0604030504040204" pitchFamily="34" charset="0"/>
              </a:rPr>
              <a:t>toluidyna – substancja o właściwościach rakotwórczych;</a:t>
            </a:r>
          </a:p>
          <a:p>
            <a:pPr>
              <a:buFont typeface="Arial" panose="020B0604020202020204" pitchFamily="34" charset="0"/>
              <a:buChar char="•"/>
            </a:pPr>
            <a:r>
              <a:rPr lang="pl-PL" dirty="0">
                <a:solidFill>
                  <a:srgbClr val="FF0000"/>
                </a:solidFill>
                <a:latin typeface="Verdana" panose="020B0604030504040204" pitchFamily="34" charset="0"/>
              </a:rPr>
              <a:t>uretan – związek o właściwościach rakotwórczych;</a:t>
            </a:r>
          </a:p>
          <a:p>
            <a:pPr>
              <a:buFont typeface="Arial" panose="020B0604020202020204" pitchFamily="34" charset="0"/>
              <a:buChar char="•"/>
            </a:pPr>
            <a:r>
              <a:rPr lang="pl-PL" dirty="0">
                <a:solidFill>
                  <a:srgbClr val="FF0000"/>
                </a:solidFill>
                <a:latin typeface="Verdana" panose="020B0604030504040204" pitchFamily="34" charset="0"/>
              </a:rPr>
              <a:t>nikotyna – obkurcza ściany naczyń krwionośnych, zwiększa ciśnienie tętnicze krwi, częstotliwość rytmu serca, może prowadzić do zaburzeń rytmu serca, a także wpływa niekorzystnie na gen, który hamuje niekontrolowany rozwój komórek, czyli powstawanie nowotworów. Ma właściwości uzależniające.</a:t>
            </a:r>
            <a:endParaRPr lang="pl-PL" b="0" i="0" u="none" strike="noStrike" dirty="0">
              <a:solidFill>
                <a:srgbClr val="FF0000"/>
              </a:solidFill>
              <a:effectLst/>
              <a:latin typeface="Verdana" panose="020B0604030504040204" pitchFamily="34" charset="0"/>
            </a:endParaRPr>
          </a:p>
        </p:txBody>
      </p:sp>
    </p:spTree>
    <p:extLst>
      <p:ext uri="{BB962C8B-B14F-4D97-AF65-F5344CB8AC3E}">
        <p14:creationId xmlns:p14="http://schemas.microsoft.com/office/powerpoint/2010/main" val="275897262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1156</Words>
  <Application>Microsoft Macintosh PowerPoint</Application>
  <PresentationFormat>Panoramiczny</PresentationFormat>
  <Paragraphs>46</Paragraphs>
  <Slides>11</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11</vt:i4>
      </vt:variant>
    </vt:vector>
  </HeadingPairs>
  <TitlesOfParts>
    <vt:vector size="17" baseType="lpstr">
      <vt:lpstr>Arial</vt:lpstr>
      <vt:lpstr>Calibri</vt:lpstr>
      <vt:lpstr>Calibri Light</vt:lpstr>
      <vt:lpstr>Open Sans</vt:lpstr>
      <vt:lpstr>Verdana</vt:lpstr>
      <vt:lpstr>Motyw pakietu Office</vt:lpstr>
      <vt:lpstr>Szanowni uczniowie,  z uwagi na zaistniałe warunki i fakt, że MEN nakłada na szkoły realizację programu                    profilaktyczno-wychowawczego,  przesyłam krótką prezentację na temat szkodliwości                          e- papierosów.</vt:lpstr>
      <vt:lpstr>Co to jest papieros elektroniczny ?</vt:lpstr>
      <vt:lpstr>Historia           e – papierosa.</vt:lpstr>
      <vt:lpstr>Budowa e – papierosa.</vt:lpstr>
      <vt:lpstr>Działanie e – papierosa.</vt:lpstr>
      <vt:lpstr>Wpływ            e-papierosów na budowanie uzależnień u dzieci i młodzieży.</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Szanowni uczniowie,  z uwagi na zaistniałe warunki i fakt, że MEN nakłada na szkoły realizację programu                    profilaktyczno-wychowawczego,  przesyłam krótką prezentację na temat szkodliwości                          e- papierosów.</dc:title>
  <dc:creator>jacek kolodziejak</dc:creator>
  <cp:lastModifiedBy>jacek kolodziejak</cp:lastModifiedBy>
  <cp:revision>1</cp:revision>
  <dcterms:created xsi:type="dcterms:W3CDTF">2020-04-27T19:06:05Z</dcterms:created>
  <dcterms:modified xsi:type="dcterms:W3CDTF">2020-04-27T19:08:11Z</dcterms:modified>
</cp:coreProperties>
</file>